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3-1.png>
</file>

<file path=ppt/media/image-4-1.png>
</file>

<file path=ppt/media/image-5-1.png>
</file>

<file path=ppt/media/image-5-2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sayakiDSH/DPO-Internship/blob/main/%D0%9F%D0%BE%D0%BF%D1%8B%D1%82%D0%BA%D0%B0_%E2%84%9611_7.ipynb" TargetMode="External"/><Relationship Id="rId1" Type="http://schemas.openxmlformats.org/officeDocument/2006/relationships/image" Target="../media/image-7-1.png"/><Relationship Id="rId3" Type="http://schemas.openxmlformats.org/officeDocument/2006/relationships/image" Target="../media/image-7-2.png"/><Relationship Id="rId4" Type="http://schemas.openxmlformats.org/officeDocument/2006/relationships/image" Target="../media/image-7-3.png"/><Relationship Id="rId5" Type="http://schemas.openxmlformats.org/officeDocument/2006/relationships/image" Target="../media/image-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sayakiDSH/DPO-Internship/blob/main/%D0%9F%D0%BE%D0%BF%D1%8B%D1%82%D0%BA%D0%B0_%E2%84%9611_7.ipynb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1768793"/>
            <a:ext cx="7468553" cy="29146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2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Классификация текстов из учебников РКИ</a:t>
            </a:r>
            <a:endParaRPr lang="en-US" sz="6120" dirty="0"/>
          </a:p>
        </p:txBody>
      </p:sp>
      <p:sp>
        <p:nvSpPr>
          <p:cNvPr id="6" name="Text 2"/>
          <p:cNvSpPr/>
          <p:nvPr/>
        </p:nvSpPr>
        <p:spPr>
          <a:xfrm>
            <a:off x="6324124" y="5042416"/>
            <a:ext cx="746855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Стажировка в Лаборатории когнитивных и лингвистических исследований, ИРЯ им. Пушкина</a:t>
            </a:r>
            <a:endParaRPr lang="en-US" sz="1885" dirty="0"/>
          </a:p>
        </p:txBody>
      </p:sp>
      <p:sp>
        <p:nvSpPr>
          <p:cNvPr id="7" name="Text 3"/>
          <p:cNvSpPr/>
          <p:nvPr/>
        </p:nvSpPr>
        <p:spPr>
          <a:xfrm>
            <a:off x="6324124" y="6077664"/>
            <a:ext cx="7468553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Шопотова Дарья Эдуардовна, shopotova.daria@gmail.com</a:t>
            </a:r>
            <a:endParaRPr lang="en-US" sz="188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2099786"/>
            <a:ext cx="56324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Описание данных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3282553"/>
            <a:ext cx="12954952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Исходный датасет состоял из 2237 текстов, взятых из учебников РКИ.</a:t>
            </a:r>
            <a:endParaRPr lang="en-US" sz="1885" dirty="0"/>
          </a:p>
        </p:txBody>
      </p:sp>
      <p:sp>
        <p:nvSpPr>
          <p:cNvPr id="6" name="Text 3"/>
          <p:cNvSpPr/>
          <p:nvPr/>
        </p:nvSpPr>
        <p:spPr>
          <a:xfrm>
            <a:off x="837724" y="4174093"/>
            <a:ext cx="3576042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Жанровая классификация</a:t>
            </a:r>
            <a:endParaRPr lang="en-US" sz="2218" dirty="0"/>
          </a:p>
        </p:txBody>
      </p:sp>
      <p:sp>
        <p:nvSpPr>
          <p:cNvPr id="7" name="Text 4"/>
          <p:cNvSpPr/>
          <p:nvPr/>
        </p:nvSpPr>
        <p:spPr>
          <a:xfrm>
            <a:off x="837724" y="4765358"/>
            <a:ext cx="6185535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Данные были предварительно разделены по жанрам на 27 категорий. Например, анекдот, рассказ, учебный текст, рецепт, поэзия.</a:t>
            </a:r>
            <a:endParaRPr lang="en-US" sz="1885" dirty="0"/>
          </a:p>
        </p:txBody>
      </p:sp>
      <p:sp>
        <p:nvSpPr>
          <p:cNvPr id="8" name="Text 5"/>
          <p:cNvSpPr/>
          <p:nvPr/>
        </p:nvSpPr>
        <p:spPr>
          <a:xfrm>
            <a:off x="7614761" y="4174093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Структура данных</a:t>
            </a:r>
            <a:endParaRPr lang="en-US" sz="2218" dirty="0"/>
          </a:p>
        </p:txBody>
      </p:sp>
      <p:sp>
        <p:nvSpPr>
          <p:cNvPr id="9" name="Text 6"/>
          <p:cNvSpPr/>
          <p:nvPr/>
        </p:nvSpPr>
        <p:spPr>
          <a:xfrm>
            <a:off x="7614761" y="4765358"/>
            <a:ext cx="6185535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Каждый текст был представлен в виде ячейки с текстовым содержимым в одной колонке и соответствующей жанровой меткой в другой.</a:t>
            </a:r>
            <a:endParaRPr lang="en-US" sz="188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1142286"/>
            <a:ext cx="6434733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Предобработка данных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2205276"/>
            <a:ext cx="12954952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На начальном этапе классификации модели показывали низкие результаты, точность не превышала 0.30.</a:t>
            </a:r>
            <a:endParaRPr lang="en-US" sz="1885" dirty="0"/>
          </a:p>
        </p:txBody>
      </p:sp>
      <p:sp>
        <p:nvSpPr>
          <p:cNvPr id="6" name="Shape 3"/>
          <p:cNvSpPr/>
          <p:nvPr/>
        </p:nvSpPr>
        <p:spPr>
          <a:xfrm>
            <a:off x="7299960" y="2857500"/>
            <a:ext cx="30480" cy="4229695"/>
          </a:xfrm>
          <a:prstGeom prst="roundRect">
            <a:avLst>
              <a:gd name="adj" fmla="val 1178055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6238696" y="3380661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2D4DF2"/>
          </a:solidFill>
          <a:ln/>
        </p:spPr>
      </p:sp>
      <p:sp>
        <p:nvSpPr>
          <p:cNvPr id="8" name="Shape 5"/>
          <p:cNvSpPr/>
          <p:nvPr/>
        </p:nvSpPr>
        <p:spPr>
          <a:xfrm>
            <a:off x="7045940" y="312670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213818" y="3226951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61" dirty="0"/>
          </a:p>
        </p:txBody>
      </p:sp>
      <p:sp>
        <p:nvSpPr>
          <p:cNvPr id="10" name="Text 7"/>
          <p:cNvSpPr/>
          <p:nvPr/>
        </p:nvSpPr>
        <p:spPr>
          <a:xfrm>
            <a:off x="3181707" y="3096816"/>
            <a:ext cx="2816900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Сокращение жанров</a:t>
            </a:r>
            <a:endParaRPr lang="en-US" sz="2218" dirty="0"/>
          </a:p>
        </p:txBody>
      </p:sp>
      <p:sp>
        <p:nvSpPr>
          <p:cNvPr id="11" name="Text 8"/>
          <p:cNvSpPr/>
          <p:nvPr/>
        </p:nvSpPr>
        <p:spPr>
          <a:xfrm>
            <a:off x="837724" y="3592354"/>
            <a:ext cx="5160883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Количество жанров было сокращено до 11, объединяя близкие по смыслу категории.</a:t>
            </a:r>
            <a:pPr algn="r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
</a:t>
            </a:r>
            <a:pPr algn="r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Точность повысилась до 0.43 - 0.45</a:t>
            </a:r>
            <a:endParaRPr lang="en-US" sz="1885" dirty="0"/>
          </a:p>
        </p:txBody>
      </p:sp>
      <p:sp>
        <p:nvSpPr>
          <p:cNvPr id="12" name="Shape 9"/>
          <p:cNvSpPr/>
          <p:nvPr/>
        </p:nvSpPr>
        <p:spPr>
          <a:xfrm>
            <a:off x="7553980" y="4577477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018CE1"/>
          </a:solidFill>
          <a:ln/>
        </p:spPr>
      </p:sp>
      <p:sp>
        <p:nvSpPr>
          <p:cNvPr id="13" name="Shape 10"/>
          <p:cNvSpPr/>
          <p:nvPr/>
        </p:nvSpPr>
        <p:spPr>
          <a:xfrm>
            <a:off x="7045940" y="4323517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213818" y="4423767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61" dirty="0"/>
          </a:p>
        </p:txBody>
      </p:sp>
      <p:sp>
        <p:nvSpPr>
          <p:cNvPr id="15" name="Text 12"/>
          <p:cNvSpPr/>
          <p:nvPr/>
        </p:nvSpPr>
        <p:spPr>
          <a:xfrm>
            <a:off x="8631793" y="4293632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Разметка по стилям</a:t>
            </a:r>
            <a:endParaRPr lang="en-US" sz="2218" dirty="0"/>
          </a:p>
        </p:txBody>
      </p:sp>
      <p:sp>
        <p:nvSpPr>
          <p:cNvPr id="16" name="Text 13"/>
          <p:cNvSpPr/>
          <p:nvPr/>
        </p:nvSpPr>
        <p:spPr>
          <a:xfrm>
            <a:off x="8631793" y="4789170"/>
            <a:ext cx="516088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Вместо жанровой классификации была применена разметка по стилям речи (художественный, научный, публицистический, разговорно-бытовой).</a:t>
            </a:r>
            <a:endParaRPr lang="en-US" sz="1885" dirty="0"/>
          </a:p>
        </p:txBody>
      </p:sp>
      <p:sp>
        <p:nvSpPr>
          <p:cNvPr id="17" name="Text 14"/>
          <p:cNvSpPr/>
          <p:nvPr/>
        </p:nvSpPr>
        <p:spPr>
          <a:xfrm>
            <a:off x="8631793" y="6464856"/>
            <a:ext cx="5160883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Это дало повышение точности до 0.63</a:t>
            </a:r>
            <a:endParaRPr lang="en-US" sz="188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1047750"/>
            <a:ext cx="7447955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Выбор и обучение моделей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2110740"/>
            <a:ext cx="12954952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В процессе работы было применено несколько моделей машинного обучения для классификации текстов.</a:t>
            </a:r>
            <a:endParaRPr lang="en-US" sz="1885" dirty="0"/>
          </a:p>
        </p:txBody>
      </p:sp>
      <p:sp>
        <p:nvSpPr>
          <p:cNvPr id="6" name="Shape 3"/>
          <p:cNvSpPr/>
          <p:nvPr/>
        </p:nvSpPr>
        <p:spPr>
          <a:xfrm>
            <a:off x="837724" y="303216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05602" y="3132415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61" dirty="0"/>
          </a:p>
        </p:txBody>
      </p:sp>
      <p:sp>
        <p:nvSpPr>
          <p:cNvPr id="8" name="Text 5"/>
          <p:cNvSpPr/>
          <p:nvPr/>
        </p:nvSpPr>
        <p:spPr>
          <a:xfrm>
            <a:off x="1615559" y="3032165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RandomForest</a:t>
            </a:r>
            <a:endParaRPr lang="en-US" sz="2218" dirty="0"/>
          </a:p>
        </p:txBody>
      </p:sp>
      <p:sp>
        <p:nvSpPr>
          <p:cNvPr id="9" name="Text 6"/>
          <p:cNvSpPr/>
          <p:nvPr/>
        </p:nvSpPr>
        <p:spPr>
          <a:xfrm>
            <a:off x="1615559" y="3527703"/>
            <a:ext cx="3380899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Классический алгоритм машинного обучения, работающий с деревьями решений.</a:t>
            </a:r>
            <a:endParaRPr lang="en-US" sz="1885" dirty="0"/>
          </a:p>
        </p:txBody>
      </p:sp>
      <p:sp>
        <p:nvSpPr>
          <p:cNvPr id="10" name="Shape 7"/>
          <p:cNvSpPr/>
          <p:nvPr/>
        </p:nvSpPr>
        <p:spPr>
          <a:xfrm>
            <a:off x="5235773" y="303216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403652" y="3132415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61" dirty="0"/>
          </a:p>
        </p:txBody>
      </p:sp>
      <p:sp>
        <p:nvSpPr>
          <p:cNvPr id="12" name="Text 9"/>
          <p:cNvSpPr/>
          <p:nvPr/>
        </p:nvSpPr>
        <p:spPr>
          <a:xfrm>
            <a:off x="6013609" y="3032165"/>
            <a:ext cx="3380899" cy="703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distilbert-base-multilingual-cased</a:t>
            </a:r>
            <a:endParaRPr lang="en-US" sz="2218" dirty="0"/>
          </a:p>
        </p:txBody>
      </p:sp>
      <p:sp>
        <p:nvSpPr>
          <p:cNvPr id="13" name="Text 10"/>
          <p:cNvSpPr/>
          <p:nvPr/>
        </p:nvSpPr>
        <p:spPr>
          <a:xfrm>
            <a:off x="6013609" y="3879652"/>
            <a:ext cx="3380899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Предварительно обученная модель, оптимизированная для быстрой обработки многоязычных данных.</a:t>
            </a:r>
            <a:endParaRPr lang="en-US" sz="1885" dirty="0"/>
          </a:p>
        </p:txBody>
      </p:sp>
      <p:sp>
        <p:nvSpPr>
          <p:cNvPr id="14" name="Shape 11"/>
          <p:cNvSpPr/>
          <p:nvPr/>
        </p:nvSpPr>
        <p:spPr>
          <a:xfrm>
            <a:off x="9633823" y="303216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801701" y="3132415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61" dirty="0"/>
          </a:p>
        </p:txBody>
      </p:sp>
      <p:sp>
        <p:nvSpPr>
          <p:cNvPr id="16" name="Text 13"/>
          <p:cNvSpPr/>
          <p:nvPr/>
        </p:nvSpPr>
        <p:spPr>
          <a:xfrm>
            <a:off x="10411658" y="3032165"/>
            <a:ext cx="3380899" cy="703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bert-base-multilingual-cased</a:t>
            </a:r>
            <a:endParaRPr lang="en-US" sz="2218" dirty="0"/>
          </a:p>
        </p:txBody>
      </p:sp>
      <p:sp>
        <p:nvSpPr>
          <p:cNvPr id="17" name="Text 14"/>
          <p:cNvSpPr/>
          <p:nvPr/>
        </p:nvSpPr>
        <p:spPr>
          <a:xfrm>
            <a:off x="10411658" y="3879652"/>
            <a:ext cx="3380899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Мощная языковая модель, известная высокой точностью в различных задачах NLP</a:t>
            </a:r>
            <a:endParaRPr lang="en-US" sz="1885" dirty="0"/>
          </a:p>
        </p:txBody>
      </p:sp>
      <p:sp>
        <p:nvSpPr>
          <p:cNvPr id="18" name="Shape 15"/>
          <p:cNvSpPr/>
          <p:nvPr/>
        </p:nvSpPr>
        <p:spPr>
          <a:xfrm>
            <a:off x="837724" y="5920264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05602" y="6020514"/>
            <a:ext cx="202763" cy="3378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61"/>
              </a:lnSpc>
              <a:buNone/>
            </a:pPr>
            <a:r>
              <a:rPr lang="en-US" sz="266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2661" dirty="0"/>
          </a:p>
        </p:txBody>
      </p:sp>
      <p:sp>
        <p:nvSpPr>
          <p:cNvPr id="20" name="Text 17"/>
          <p:cNvSpPr/>
          <p:nvPr/>
        </p:nvSpPr>
        <p:spPr>
          <a:xfrm>
            <a:off x="1615559" y="5920264"/>
            <a:ext cx="3240048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facebook/bart-large-mnli</a:t>
            </a:r>
            <a:endParaRPr lang="en-US" sz="2218" dirty="0"/>
          </a:p>
        </p:txBody>
      </p:sp>
      <p:sp>
        <p:nvSpPr>
          <p:cNvPr id="21" name="Text 18"/>
          <p:cNvSpPr/>
          <p:nvPr/>
        </p:nvSpPr>
        <p:spPr>
          <a:xfrm>
            <a:off x="1615559" y="6415802"/>
            <a:ext cx="12177117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Модель, специально дообученная для решения распознавания текстовых противоречий. Основное назначение - задачи классификации (в том числе zero-shot classification)</a:t>
            </a:r>
            <a:endParaRPr lang="en-US" sz="188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885587"/>
            <a:ext cx="56324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</a:t>
            </a:r>
            <a:endParaRPr lang="en-US" sz="4435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3897" y="2068354"/>
            <a:ext cx="7522488" cy="421255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498896" y="6639877"/>
            <a:ext cx="56324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 попыток спустя…</a:t>
            </a:r>
            <a:endParaRPr lang="en-US" sz="443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73311" y="780455"/>
            <a:ext cx="5199221" cy="6498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17"/>
              </a:lnSpc>
              <a:buNone/>
            </a:pPr>
            <a:r>
              <a:rPr lang="en-US" sz="409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Оценка результатов</a:t>
            </a:r>
            <a:endParaRPr lang="en-US" sz="4094" dirty="0"/>
          </a:p>
        </p:txBody>
      </p:sp>
      <p:sp>
        <p:nvSpPr>
          <p:cNvPr id="5" name="Text 2"/>
          <p:cNvSpPr/>
          <p:nvPr/>
        </p:nvSpPr>
        <p:spPr>
          <a:xfrm>
            <a:off x="773311" y="1761649"/>
            <a:ext cx="1308377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Результаты классификации значительно улучшились после применения предобработки данных и выбора подходящей модели.</a:t>
            </a:r>
            <a:endParaRPr lang="en-US" sz="1740" dirty="0"/>
          </a:p>
        </p:txBody>
      </p:sp>
      <p:sp>
        <p:nvSpPr>
          <p:cNvPr id="6" name="Shape 3"/>
          <p:cNvSpPr/>
          <p:nvPr/>
        </p:nvSpPr>
        <p:spPr>
          <a:xfrm>
            <a:off x="773311" y="2363629"/>
            <a:ext cx="13083778" cy="5085398"/>
          </a:xfrm>
          <a:prstGeom prst="roundRect">
            <a:avLst>
              <a:gd name="adj" fmla="val 651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780931" y="2371249"/>
            <a:ext cx="13068538" cy="63377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002030" y="2511385"/>
            <a:ext cx="185189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endParaRPr lang="en-US" sz="1740" dirty="0"/>
          </a:p>
        </p:txBody>
      </p:sp>
      <p:sp>
        <p:nvSpPr>
          <p:cNvPr id="9" name="Text 6"/>
          <p:cNvSpPr/>
          <p:nvPr/>
        </p:nvSpPr>
        <p:spPr>
          <a:xfrm>
            <a:off x="3303270" y="2511385"/>
            <a:ext cx="601563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Логистическая регрессия</a:t>
            </a:r>
            <a:endParaRPr lang="en-US" sz="1740" dirty="0"/>
          </a:p>
        </p:txBody>
      </p:sp>
      <p:sp>
        <p:nvSpPr>
          <p:cNvPr id="10" name="Text 7"/>
          <p:cNvSpPr/>
          <p:nvPr/>
        </p:nvSpPr>
        <p:spPr>
          <a:xfrm>
            <a:off x="9768245" y="2511385"/>
            <a:ext cx="99333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0.02</a:t>
            </a:r>
            <a:endParaRPr lang="en-US" sz="1740" dirty="0"/>
          </a:p>
        </p:txBody>
      </p:sp>
      <p:sp>
        <p:nvSpPr>
          <p:cNvPr id="11" name="Text 8"/>
          <p:cNvSpPr/>
          <p:nvPr/>
        </p:nvSpPr>
        <p:spPr>
          <a:xfrm>
            <a:off x="11210925" y="2511385"/>
            <a:ext cx="241768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endParaRPr lang="en-US" sz="1740" dirty="0"/>
          </a:p>
        </p:txBody>
      </p:sp>
      <p:sp>
        <p:nvSpPr>
          <p:cNvPr id="12" name="Shape 9"/>
          <p:cNvSpPr/>
          <p:nvPr/>
        </p:nvSpPr>
        <p:spPr>
          <a:xfrm>
            <a:off x="780931" y="3005018"/>
            <a:ext cx="13068538" cy="63377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1002030" y="3145155"/>
            <a:ext cx="185189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endParaRPr lang="en-US" sz="1740" dirty="0"/>
          </a:p>
        </p:txBody>
      </p:sp>
      <p:sp>
        <p:nvSpPr>
          <p:cNvPr id="14" name="Text 11"/>
          <p:cNvSpPr/>
          <p:nvPr/>
        </p:nvSpPr>
        <p:spPr>
          <a:xfrm>
            <a:off x="3303270" y="3145155"/>
            <a:ext cx="601563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Zero Shot Classification</a:t>
            </a:r>
            <a:endParaRPr lang="en-US" sz="1740" dirty="0"/>
          </a:p>
        </p:txBody>
      </p:sp>
      <p:sp>
        <p:nvSpPr>
          <p:cNvPr id="15" name="Text 12"/>
          <p:cNvSpPr/>
          <p:nvPr/>
        </p:nvSpPr>
        <p:spPr>
          <a:xfrm>
            <a:off x="9768245" y="3145155"/>
            <a:ext cx="99333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0.02</a:t>
            </a:r>
            <a:endParaRPr lang="en-US" sz="1740" dirty="0"/>
          </a:p>
        </p:txBody>
      </p:sp>
      <p:sp>
        <p:nvSpPr>
          <p:cNvPr id="16" name="Text 13"/>
          <p:cNvSpPr/>
          <p:nvPr/>
        </p:nvSpPr>
        <p:spPr>
          <a:xfrm>
            <a:off x="11210925" y="3145155"/>
            <a:ext cx="241768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36 часов</a:t>
            </a:r>
            <a:endParaRPr lang="en-US" sz="1740" dirty="0"/>
          </a:p>
        </p:txBody>
      </p:sp>
      <p:sp>
        <p:nvSpPr>
          <p:cNvPr id="17" name="Shape 14"/>
          <p:cNvSpPr/>
          <p:nvPr/>
        </p:nvSpPr>
        <p:spPr>
          <a:xfrm>
            <a:off x="780931" y="3638788"/>
            <a:ext cx="13068538" cy="63377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02030" y="3778925"/>
            <a:ext cx="185189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endParaRPr lang="en-US" sz="1740" dirty="0"/>
          </a:p>
        </p:txBody>
      </p:sp>
      <p:sp>
        <p:nvSpPr>
          <p:cNvPr id="19" name="Text 16"/>
          <p:cNvSpPr/>
          <p:nvPr/>
        </p:nvSpPr>
        <p:spPr>
          <a:xfrm>
            <a:off x="3303270" y="3778925"/>
            <a:ext cx="601563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RuBert-tiny</a:t>
            </a:r>
            <a:endParaRPr lang="en-US" sz="1740" dirty="0"/>
          </a:p>
        </p:txBody>
      </p:sp>
      <p:sp>
        <p:nvSpPr>
          <p:cNvPr id="20" name="Text 17"/>
          <p:cNvSpPr/>
          <p:nvPr/>
        </p:nvSpPr>
        <p:spPr>
          <a:xfrm>
            <a:off x="9768245" y="3778925"/>
            <a:ext cx="99333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0.03</a:t>
            </a:r>
            <a:endParaRPr lang="en-US" sz="1740" dirty="0"/>
          </a:p>
        </p:txBody>
      </p:sp>
      <p:sp>
        <p:nvSpPr>
          <p:cNvPr id="21" name="Text 18"/>
          <p:cNvSpPr/>
          <p:nvPr/>
        </p:nvSpPr>
        <p:spPr>
          <a:xfrm>
            <a:off x="11210925" y="3778925"/>
            <a:ext cx="241768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endParaRPr lang="en-US" sz="1740" dirty="0"/>
          </a:p>
        </p:txBody>
      </p:sp>
      <p:sp>
        <p:nvSpPr>
          <p:cNvPr id="22" name="Shape 19"/>
          <p:cNvSpPr/>
          <p:nvPr/>
        </p:nvSpPr>
        <p:spPr>
          <a:xfrm>
            <a:off x="780931" y="4272558"/>
            <a:ext cx="13068538" cy="63377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1002030" y="4412694"/>
            <a:ext cx="185189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27 жанров</a:t>
            </a:r>
            <a:endParaRPr lang="en-US" sz="1740" dirty="0"/>
          </a:p>
        </p:txBody>
      </p:sp>
      <p:sp>
        <p:nvSpPr>
          <p:cNvPr id="24" name="Text 21"/>
          <p:cNvSpPr/>
          <p:nvPr/>
        </p:nvSpPr>
        <p:spPr>
          <a:xfrm>
            <a:off x="3303270" y="4412694"/>
            <a:ext cx="601563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Random Forest</a:t>
            </a:r>
            <a:endParaRPr lang="en-US" sz="1740" dirty="0"/>
          </a:p>
        </p:txBody>
      </p:sp>
      <p:sp>
        <p:nvSpPr>
          <p:cNvPr id="25" name="Text 22"/>
          <p:cNvSpPr/>
          <p:nvPr/>
        </p:nvSpPr>
        <p:spPr>
          <a:xfrm>
            <a:off x="9768245" y="4412694"/>
            <a:ext cx="99333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0.33</a:t>
            </a:r>
            <a:endParaRPr lang="en-US" sz="1740" dirty="0"/>
          </a:p>
        </p:txBody>
      </p:sp>
      <p:sp>
        <p:nvSpPr>
          <p:cNvPr id="26" name="Text 23"/>
          <p:cNvSpPr/>
          <p:nvPr/>
        </p:nvSpPr>
        <p:spPr>
          <a:xfrm>
            <a:off x="11210925" y="4412694"/>
            <a:ext cx="241768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endParaRPr lang="en-US" sz="1740" dirty="0"/>
          </a:p>
        </p:txBody>
      </p:sp>
      <p:sp>
        <p:nvSpPr>
          <p:cNvPr id="27" name="Shape 24"/>
          <p:cNvSpPr/>
          <p:nvPr/>
        </p:nvSpPr>
        <p:spPr>
          <a:xfrm>
            <a:off x="780931" y="4906328"/>
            <a:ext cx="13068538" cy="63377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8" name="Text 25"/>
          <p:cNvSpPr/>
          <p:nvPr/>
        </p:nvSpPr>
        <p:spPr>
          <a:xfrm>
            <a:off x="1002030" y="5046464"/>
            <a:ext cx="185189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endParaRPr lang="en-US" sz="1740" dirty="0"/>
          </a:p>
        </p:txBody>
      </p:sp>
      <p:sp>
        <p:nvSpPr>
          <p:cNvPr id="29" name="Text 26"/>
          <p:cNvSpPr/>
          <p:nvPr/>
        </p:nvSpPr>
        <p:spPr>
          <a:xfrm>
            <a:off x="3303270" y="5046464"/>
            <a:ext cx="601563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Distilbert-base-multilingual-cased</a:t>
            </a:r>
            <a:endParaRPr lang="en-US" sz="1740" dirty="0"/>
          </a:p>
        </p:txBody>
      </p:sp>
      <p:sp>
        <p:nvSpPr>
          <p:cNvPr id="30" name="Text 27"/>
          <p:cNvSpPr/>
          <p:nvPr/>
        </p:nvSpPr>
        <p:spPr>
          <a:xfrm>
            <a:off x="9768245" y="5046464"/>
            <a:ext cx="99333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0.43</a:t>
            </a:r>
            <a:endParaRPr lang="en-US" sz="1740" dirty="0"/>
          </a:p>
        </p:txBody>
      </p:sp>
      <p:sp>
        <p:nvSpPr>
          <p:cNvPr id="31" name="Text 28"/>
          <p:cNvSpPr/>
          <p:nvPr/>
        </p:nvSpPr>
        <p:spPr>
          <a:xfrm>
            <a:off x="11210925" y="5046464"/>
            <a:ext cx="241768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5 часов</a:t>
            </a:r>
            <a:endParaRPr lang="en-US" sz="1740" dirty="0"/>
          </a:p>
        </p:txBody>
      </p:sp>
      <p:sp>
        <p:nvSpPr>
          <p:cNvPr id="32" name="Shape 29"/>
          <p:cNvSpPr/>
          <p:nvPr/>
        </p:nvSpPr>
        <p:spPr>
          <a:xfrm>
            <a:off x="780931" y="5540097"/>
            <a:ext cx="13068538" cy="63377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1002030" y="5680234"/>
            <a:ext cx="185189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endParaRPr lang="en-US" sz="1740" dirty="0"/>
          </a:p>
        </p:txBody>
      </p:sp>
      <p:sp>
        <p:nvSpPr>
          <p:cNvPr id="34" name="Text 31"/>
          <p:cNvSpPr/>
          <p:nvPr/>
        </p:nvSpPr>
        <p:spPr>
          <a:xfrm>
            <a:off x="3303270" y="5680234"/>
            <a:ext cx="601563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Bert-base-multilingual-cased (10 эпох)</a:t>
            </a:r>
            <a:endParaRPr lang="en-US" sz="1740" dirty="0"/>
          </a:p>
        </p:txBody>
      </p:sp>
      <p:sp>
        <p:nvSpPr>
          <p:cNvPr id="35" name="Text 32"/>
          <p:cNvSpPr/>
          <p:nvPr/>
        </p:nvSpPr>
        <p:spPr>
          <a:xfrm>
            <a:off x="9768245" y="5680234"/>
            <a:ext cx="99333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0.45</a:t>
            </a:r>
            <a:endParaRPr lang="en-US" sz="1740" dirty="0"/>
          </a:p>
        </p:txBody>
      </p:sp>
      <p:sp>
        <p:nvSpPr>
          <p:cNvPr id="36" name="Text 33"/>
          <p:cNvSpPr/>
          <p:nvPr/>
        </p:nvSpPr>
        <p:spPr>
          <a:xfrm>
            <a:off x="11210925" y="5680234"/>
            <a:ext cx="241768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6 часов</a:t>
            </a:r>
            <a:endParaRPr lang="en-US" sz="1740" dirty="0"/>
          </a:p>
        </p:txBody>
      </p:sp>
      <p:sp>
        <p:nvSpPr>
          <p:cNvPr id="37" name="Shape 34"/>
          <p:cNvSpPr/>
          <p:nvPr/>
        </p:nvSpPr>
        <p:spPr>
          <a:xfrm>
            <a:off x="780931" y="6173867"/>
            <a:ext cx="13068538" cy="63377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8" name="Text 35"/>
          <p:cNvSpPr/>
          <p:nvPr/>
        </p:nvSpPr>
        <p:spPr>
          <a:xfrm>
            <a:off x="1002030" y="6314003"/>
            <a:ext cx="185189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11 жанров</a:t>
            </a:r>
            <a:endParaRPr lang="en-US" sz="1740" dirty="0"/>
          </a:p>
        </p:txBody>
      </p:sp>
      <p:sp>
        <p:nvSpPr>
          <p:cNvPr id="39" name="Text 36"/>
          <p:cNvSpPr/>
          <p:nvPr/>
        </p:nvSpPr>
        <p:spPr>
          <a:xfrm>
            <a:off x="3303270" y="6314003"/>
            <a:ext cx="601563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Bert-base-multilingual-cased (4 эпохи)</a:t>
            </a:r>
            <a:endParaRPr lang="en-US" sz="1740" dirty="0"/>
          </a:p>
        </p:txBody>
      </p:sp>
      <p:sp>
        <p:nvSpPr>
          <p:cNvPr id="40" name="Text 37"/>
          <p:cNvSpPr/>
          <p:nvPr/>
        </p:nvSpPr>
        <p:spPr>
          <a:xfrm>
            <a:off x="9768245" y="6314003"/>
            <a:ext cx="99333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0.38</a:t>
            </a:r>
            <a:endParaRPr lang="en-US" sz="1740" dirty="0"/>
          </a:p>
        </p:txBody>
      </p:sp>
      <p:sp>
        <p:nvSpPr>
          <p:cNvPr id="41" name="Text 38"/>
          <p:cNvSpPr/>
          <p:nvPr/>
        </p:nvSpPr>
        <p:spPr>
          <a:xfrm>
            <a:off x="11210925" y="6314003"/>
            <a:ext cx="241768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 часа</a:t>
            </a:r>
            <a:endParaRPr lang="en-US" sz="1740" dirty="0"/>
          </a:p>
        </p:txBody>
      </p:sp>
      <p:sp>
        <p:nvSpPr>
          <p:cNvPr id="42" name="Shape 39"/>
          <p:cNvSpPr/>
          <p:nvPr/>
        </p:nvSpPr>
        <p:spPr>
          <a:xfrm>
            <a:off x="780931" y="6807637"/>
            <a:ext cx="13068538" cy="63377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3" name="Text 40"/>
          <p:cNvSpPr/>
          <p:nvPr/>
        </p:nvSpPr>
        <p:spPr>
          <a:xfrm>
            <a:off x="1002030" y="6947773"/>
            <a:ext cx="185189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4 стиля</a:t>
            </a:r>
            <a:endParaRPr lang="en-US" sz="1740" dirty="0"/>
          </a:p>
        </p:txBody>
      </p:sp>
      <p:sp>
        <p:nvSpPr>
          <p:cNvPr id="44" name="Text 41"/>
          <p:cNvSpPr/>
          <p:nvPr/>
        </p:nvSpPr>
        <p:spPr>
          <a:xfrm>
            <a:off x="3303270" y="6947773"/>
            <a:ext cx="601563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Bert-base-multilingual-cased (4 эпохи)</a:t>
            </a:r>
            <a:endParaRPr lang="en-US" sz="1740" dirty="0"/>
          </a:p>
        </p:txBody>
      </p:sp>
      <p:sp>
        <p:nvSpPr>
          <p:cNvPr id="45" name="Text 42"/>
          <p:cNvSpPr/>
          <p:nvPr/>
        </p:nvSpPr>
        <p:spPr>
          <a:xfrm>
            <a:off x="9768245" y="6947773"/>
            <a:ext cx="993338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0.63</a:t>
            </a:r>
            <a:endParaRPr lang="en-US" sz="1740" dirty="0"/>
          </a:p>
        </p:txBody>
      </p:sp>
      <p:sp>
        <p:nvSpPr>
          <p:cNvPr id="46" name="Text 43"/>
          <p:cNvSpPr/>
          <p:nvPr/>
        </p:nvSpPr>
        <p:spPr>
          <a:xfrm>
            <a:off x="11210925" y="6947773"/>
            <a:ext cx="2417683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 часа</a:t>
            </a:r>
            <a:endParaRPr lang="en-US" sz="174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15114" y="566857"/>
            <a:ext cx="5987177" cy="6049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763"/>
              </a:lnSpc>
              <a:buNone/>
            </a:pPr>
            <a:r>
              <a:rPr lang="en-US" sz="381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Лучшая модель (</a:t>
            </a:r>
            <a:pPr indent="0" marL="0">
              <a:lnSpc>
                <a:spcPts val="4763"/>
              </a:lnSpc>
              <a:buNone/>
            </a:pPr>
            <a:r>
              <a:rPr lang="en-US" sz="3811" b="1" u="sng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ноутбук</a:t>
            </a:r>
            <a:pPr indent="0" marL="0">
              <a:lnSpc>
                <a:spcPts val="4763"/>
              </a:lnSpc>
              <a:buNone/>
            </a:pPr>
            <a:r>
              <a:rPr lang="en-US" sz="381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)</a:t>
            </a:r>
            <a:endParaRPr lang="en-US" sz="3811" dirty="0"/>
          </a:p>
        </p:txBody>
      </p:sp>
      <p:sp>
        <p:nvSpPr>
          <p:cNvPr id="5" name="Text 2"/>
          <p:cNvSpPr/>
          <p:nvPr/>
        </p:nvSpPr>
        <p:spPr>
          <a:xfrm>
            <a:off x="915114" y="1480304"/>
            <a:ext cx="12800052" cy="6579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Наиболее эффективной оказалась модель </a:t>
            </a:r>
            <a:pPr indent="0" marL="0">
              <a:lnSpc>
                <a:spcPts val="2591"/>
              </a:lnSpc>
              <a:buNone/>
            </a:pPr>
            <a:r>
              <a:rPr lang="en-US" sz="1619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bert-base-multilingual-cased</a:t>
            </a:r>
            <a:pPr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обученная на 4 эпохах с использованием датасета, размеченного по 4 стилям речи.</a:t>
            </a:r>
            <a:endParaRPr lang="en-US" sz="1619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14" y="2369582"/>
            <a:ext cx="1028343" cy="16453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51948" y="2575203"/>
            <a:ext cx="2419588" cy="302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82"/>
              </a:lnSpc>
              <a:buNone/>
            </a:pPr>
            <a:r>
              <a:rPr lang="en-US" sz="190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Модель</a:t>
            </a:r>
            <a:endParaRPr lang="en-US" sz="1905" dirty="0"/>
          </a:p>
        </p:txBody>
      </p:sp>
      <p:sp>
        <p:nvSpPr>
          <p:cNvPr id="8" name="Text 4"/>
          <p:cNvSpPr/>
          <p:nvPr/>
        </p:nvSpPr>
        <p:spPr>
          <a:xfrm>
            <a:off x="2251948" y="3000970"/>
            <a:ext cx="11463218" cy="6579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91"/>
              </a:lnSpc>
              <a:buNone/>
            </a:pPr>
            <a:r>
              <a:rPr lang="en-US" sz="1619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bert-base-multilingual-cased </a:t>
            </a:r>
            <a:pPr algn="l"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- многоязычная модель (более 100 языков), обученная на Викиданных. Используется для классификации текстов, распознавания NER и перевода</a:t>
            </a:r>
            <a:endParaRPr lang="en-US" sz="1619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14" y="4014907"/>
            <a:ext cx="1028343" cy="182391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51948" y="4220528"/>
            <a:ext cx="2419588" cy="302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82"/>
              </a:lnSpc>
              <a:buNone/>
            </a:pPr>
            <a:r>
              <a:rPr lang="en-US" sz="190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Эпохи</a:t>
            </a:r>
            <a:endParaRPr lang="en-US" sz="1905" dirty="0"/>
          </a:p>
        </p:txBody>
      </p:sp>
      <p:sp>
        <p:nvSpPr>
          <p:cNvPr id="11" name="Text 6"/>
          <p:cNvSpPr/>
          <p:nvPr/>
        </p:nvSpPr>
        <p:spPr>
          <a:xfrm>
            <a:off x="2251948" y="4646295"/>
            <a:ext cx="11463218" cy="9869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4</a:t>
            </a:r>
            <a:pPr algn="l"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
</a:t>
            </a:r>
            <a:pPr algn="l"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После 4 эпохи показатель потерь на </a:t>
            </a:r>
            <a:pPr algn="l"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
</a:t>
            </a:r>
            <a:pPr algn="l"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валидационных данных начинал расти</a:t>
            </a:r>
            <a:endParaRPr lang="en-US" sz="1619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114" y="5838825"/>
            <a:ext cx="1028343" cy="182391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51948" y="6044446"/>
            <a:ext cx="2419588" cy="3024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82"/>
              </a:lnSpc>
              <a:buNone/>
            </a:pPr>
            <a:r>
              <a:rPr lang="en-US" sz="190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Разметка</a:t>
            </a:r>
            <a:endParaRPr lang="en-US" sz="1905" dirty="0"/>
          </a:p>
        </p:txBody>
      </p:sp>
      <p:sp>
        <p:nvSpPr>
          <p:cNvPr id="14" name="Text 8"/>
          <p:cNvSpPr/>
          <p:nvPr/>
        </p:nvSpPr>
        <p:spPr>
          <a:xfrm>
            <a:off x="2251948" y="6470213"/>
            <a:ext cx="11463218" cy="9869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4 стиля</a:t>
            </a:r>
            <a:pPr algn="l"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
</a:t>
            </a:r>
            <a:pPr algn="l"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Очевидно, наиболее подходящее количество категорий для датасета из 2000+ образцов</a:t>
            </a:r>
            <a:pPr algn="l" indent="0" marL="0">
              <a:lnSpc>
                <a:spcPts val="2591"/>
              </a:lnSpc>
              <a:buNone/>
            </a:pPr>
            <a:r>
              <a:rPr lang="en-US" sz="161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
</a:t>
            </a:r>
            <a:endParaRPr lang="en-US" sz="1619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1520428"/>
            <a:ext cx="56324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44"/>
              </a:lnSpc>
              <a:buNone/>
            </a:pPr>
            <a:r>
              <a:rPr lang="en-US" sz="443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Заключение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2583418"/>
            <a:ext cx="12954952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Модели лучше справляются с классификацией отличающихся жанров, чем в чем-то схожих, и с теми возможностями, которые были доступны мне, подошла классификация по стилям речи.</a:t>
            </a:r>
            <a:endParaRPr lang="en-US" sz="1885" dirty="0"/>
          </a:p>
        </p:txBody>
      </p:sp>
      <p:sp>
        <p:nvSpPr>
          <p:cNvPr id="6" name="Text 3"/>
          <p:cNvSpPr/>
          <p:nvPr/>
        </p:nvSpPr>
        <p:spPr>
          <a:xfrm>
            <a:off x="837724" y="3618667"/>
            <a:ext cx="12954952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Результаты классификации значительно улучшились, но в будущем желательно соблюдать условия:</a:t>
            </a:r>
            <a:endParaRPr lang="en-US" sz="1885" dirty="0"/>
          </a:p>
        </p:txBody>
      </p:sp>
      <p:sp>
        <p:nvSpPr>
          <p:cNvPr id="7" name="Shape 4"/>
          <p:cNvSpPr/>
          <p:nvPr/>
        </p:nvSpPr>
        <p:spPr>
          <a:xfrm>
            <a:off x="837724" y="4270891"/>
            <a:ext cx="6357818" cy="1785938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9899" y="4533067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Большие датасеты</a:t>
            </a:r>
            <a:endParaRPr lang="en-US" sz="2218" dirty="0"/>
          </a:p>
        </p:txBody>
      </p:sp>
      <p:sp>
        <p:nvSpPr>
          <p:cNvPr id="9" name="Text 6"/>
          <p:cNvSpPr/>
          <p:nvPr/>
        </p:nvSpPr>
        <p:spPr>
          <a:xfrm>
            <a:off x="1099899" y="5028605"/>
            <a:ext cx="5833467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Для повышения точности требуется большее количество данных, особенно для редких жанров.</a:t>
            </a:r>
            <a:endParaRPr lang="en-US" sz="1885" dirty="0"/>
          </a:p>
        </p:txBody>
      </p:sp>
      <p:sp>
        <p:nvSpPr>
          <p:cNvPr id="10" name="Shape 7"/>
          <p:cNvSpPr/>
          <p:nvPr/>
        </p:nvSpPr>
        <p:spPr>
          <a:xfrm>
            <a:off x="7434858" y="4270891"/>
            <a:ext cx="6357818" cy="1785938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97033" y="4533067"/>
            <a:ext cx="2816423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2"/>
              </a:lnSpc>
              <a:buNone/>
            </a:pPr>
            <a:r>
              <a:rPr lang="en-US" sz="2218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Уменьшение жанров</a:t>
            </a:r>
            <a:endParaRPr lang="en-US" sz="2218" dirty="0"/>
          </a:p>
        </p:txBody>
      </p:sp>
      <p:sp>
        <p:nvSpPr>
          <p:cNvPr id="12" name="Text 9"/>
          <p:cNvSpPr/>
          <p:nvPr/>
        </p:nvSpPr>
        <p:spPr>
          <a:xfrm>
            <a:off x="7697033" y="5028605"/>
            <a:ext cx="5833467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16"/>
              </a:lnSpc>
              <a:buNone/>
            </a:pPr>
            <a:r>
              <a:rPr lang="en-US" sz="1885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Рекомендуется сократить количество жанров до 10 для более эффективной классификации.</a:t>
            </a:r>
            <a:endParaRPr lang="en-US" sz="1885" dirty="0"/>
          </a:p>
        </p:txBody>
      </p:sp>
      <p:sp>
        <p:nvSpPr>
          <p:cNvPr id="13" name="Text 10"/>
          <p:cNvSpPr/>
          <p:nvPr/>
        </p:nvSpPr>
        <p:spPr>
          <a:xfrm>
            <a:off x="837724" y="6326029"/>
            <a:ext cx="12954952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6"/>
              </a:lnSpc>
              <a:buNone/>
            </a:pPr>
            <a:endParaRPr lang="en-US" sz="188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2169914"/>
            <a:ext cx="8213884" cy="9715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2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Спасибо за внимание!</a:t>
            </a:r>
            <a:endParaRPr lang="en-US" sz="6120" dirty="0"/>
          </a:p>
        </p:txBody>
      </p:sp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3620214"/>
            <a:ext cx="12954952" cy="24394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2024-08-24T08:46:38Z</dcterms:created>
  <dcterms:modified xsi:type="dcterms:W3CDTF">2024-08-24T08:46:38Z</dcterms:modified>
</cp:coreProperties>
</file>